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3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24" y="548680"/>
            <a:ext cx="4211180" cy="2232248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Пользователь\Desktop\Lots_of_math_symbols_and_number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42" y="4149078"/>
            <a:ext cx="304800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1" y="548680"/>
            <a:ext cx="5904656" cy="38472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4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Тема урока</a:t>
            </a:r>
            <a:r>
              <a:rPr lang="ru-RU" sz="44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</a:t>
            </a:r>
            <a:r>
              <a:rPr lang="ru-RU" sz="44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44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Понятие корня п-степени </a:t>
            </a:r>
            <a:r>
              <a:rPr lang="ru-RU" sz="40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из </a:t>
            </a:r>
            <a: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действительного числа</a:t>
            </a:r>
            <a:r>
              <a:rPr lang="ru-RU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1414"/>
            <a:ext cx="8712968" cy="1413370"/>
          </a:xfrm>
        </p:spPr>
        <p:txBody>
          <a:bodyPr>
            <a:normAutofit fontScale="90000"/>
          </a:bodyPr>
          <a:lstStyle/>
          <a:p>
            <a:r>
              <a:rPr lang="ru-RU" sz="40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40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ru-RU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Верно </a:t>
            </a:r>
            <a:r>
              <a:rPr lang="ru-RU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ли равенство?</a:t>
            </a:r>
            <a: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endParaRPr lang="ru-RU" sz="4000" b="1" cap="all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772816"/>
                <a:ext cx="7632848" cy="40856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𝟑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=3	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(−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e>
                    </m:rad>
                    <m:r>
                      <a:rPr lang="ru-RU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=−</m:t>
                    </m:r>
                    <m:r>
                      <a:rPr lang="ru-RU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</m:oMath>
                </a14:m>
                <a:endPara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ru-RU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ru-RU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𝟑</m:t>
                                </m:r>
                              </m:e>
                            </m:d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=3	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ru-RU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=2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=а	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(−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𝟑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𝟓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=3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   </a:t>
                </a:r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а</m:t>
                        </m:r>
                      </m:e>
                    </m:d>
                  </m:oMath>
                </a14:m>
                <a:endPara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=2	</a:t>
                </a:r>
                <a:r>
                  <a:rPr lang="ru-RU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𝟖</m:t>
                        </m:r>
                      </m:deg>
                      <m:e>
                        <m:sSup>
                          <m:sSupPr>
                            <m:ctrlP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(−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ru-RU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𝟖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e>
                    </m:d>
                  </m:oMath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772816"/>
                <a:ext cx="7632848" cy="4085646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C:\Users\Пользователь\Desktop\Lots_of_math_symbols_and_numbers.sv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45370"/>
            <a:ext cx="2327920" cy="154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07288" cy="1989434"/>
          </a:xfrm>
        </p:spPr>
        <p:txBody>
          <a:bodyPr>
            <a:normAutofit fontScale="90000"/>
          </a:bodyPr>
          <a:lstStyle/>
          <a:p>
            <a: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При каких значениях переменной а имеет смысл выражение?</a:t>
            </a:r>
            <a:br>
              <a:rPr lang="ru-RU" sz="40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endParaRPr lang="ru-RU" sz="4000" b="1" cap="all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844824"/>
                <a:ext cx="6707088" cy="4536504"/>
              </a:xfrm>
            </p:spPr>
            <p:txBody>
              <a:bodyPr numCol="1"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а</m:t>
                        </m:r>
                      </m:e>
                    </m:rad>
                  </m:oMath>
                </a14:m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rad>
                  </m:oMath>
                </a14:m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−а</m:t>
                        </m:r>
                      </m:e>
                    </m:rad>
                  </m:oMath>
                </a14:m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−а</m:t>
                            </m:r>
                          </m:e>
                          <m:sup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4</m:t>
                            </m:r>
                          </m:deg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</m:rad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ru-RU" sz="3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а</m:t>
                            </m:r>
                          </m:e>
                        </m:rad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sz="36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ru-RU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844824"/>
                <a:ext cx="6707088" cy="453650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Пользователь\Desktop\Lots_of_math_symbols_and_numbers.sv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4882579"/>
            <a:ext cx="2776993" cy="184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Egyptian_357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Sketch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4392"/>
            <a:ext cx="3535025" cy="160568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1414"/>
            <a:ext cx="8507288" cy="837306"/>
          </a:xfrm>
        </p:spPr>
        <p:txBody>
          <a:bodyPr>
            <a:normAutofit fontScale="90000"/>
          </a:bodyPr>
          <a:lstStyle/>
          <a:p>
            <a:r>
              <a:rPr lang="ru-RU" sz="36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36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ru-RU" sz="36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Проверка </a:t>
            </a:r>
            <a:r>
              <a:rPr lang="ru-RU" sz="36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(карточка №2)</a:t>
            </a:r>
            <a:br>
              <a:rPr lang="ru-RU" sz="36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endParaRPr lang="ru-RU" sz="3600" b="1" cap="all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Пользователь\Desktop\Square_root_of_naturals.sv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477" y="1838825"/>
            <a:ext cx="2499742" cy="242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8224" y="4437112"/>
            <a:ext cx="23762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Квадратные корни из натуральных чисел до 25 включительно. В квадрат со стороной √2 вписана окружность.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340768"/>
            <a:ext cx="1800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25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 9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в) 2 </a:t>
            </a:r>
          </a:p>
          <a:p>
            <a:pPr marR="0"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г) а 2</a:t>
            </a:r>
          </a:p>
          <a:p>
            <a:pPr marR="0"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|n|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1340767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№</a:t>
            </a:r>
            <a:r>
              <a:rPr kumimoji="0" lang="en-US" sz="3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3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2</a:t>
            </a:r>
            <a:endParaRPr kumimoji="0" lang="en-US" sz="3600" b="1" i="0" u="sng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l-GR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π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3600" b="1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570" y="1358454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№</a:t>
            </a:r>
            <a:r>
              <a:rPr kumimoji="0" lang="en-US" sz="3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10</a:t>
            </a:r>
            <a:endParaRPr kumimoji="0" lang="ru-RU" sz="3600" b="1" i="0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Autofit/>
          </a:bodyPr>
          <a:lstStyle/>
          <a:p>
            <a:r>
              <a:rPr lang="ru-RU" sz="32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32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ru-RU" sz="32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Проверка </a:t>
            </a:r>
            <a:r>
              <a:rPr lang="ru-RU" sz="32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(карточка №3)</a:t>
            </a:r>
            <a:br>
              <a:rPr lang="ru-RU" sz="32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</a:br>
            <a:endParaRPr lang="ru-RU" sz="3200" b="1" cap="all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C:\Users\Пользователь\Desktop\Lots_of_math_symbols_and_number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26" y="5157192"/>
            <a:ext cx="2290733" cy="152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1" t="623" r="38973" b="1"/>
          <a:stretch/>
        </p:blipFill>
        <p:spPr bwMode="auto">
          <a:xfrm>
            <a:off x="611560" y="923887"/>
            <a:ext cx="6840760" cy="57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064896" cy="533489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ru-RU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2.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  <m: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ru-RU" sz="3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  <m:r>
                      <a:rPr lang="ru-RU" sz="36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=х</m:t>
                    </m:r>
                  </m:oMath>
                </a14:m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Возведем обе части уравнения в куб</a:t>
                </a: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 + 2 – 2х</a:t>
                </a:r>
                <a:r>
                  <a:rPr lang="ru-RU" sz="36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х</a:t>
                </a:r>
                <a:r>
                  <a:rPr lang="ru-RU" sz="36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</a:t>
                </a:r>
                <a:r>
                  <a:rPr lang="ru-RU" sz="36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+ 2х</a:t>
                </a:r>
                <a:r>
                  <a:rPr lang="ru-RU" sz="36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– х – 2 = 0</a:t>
                </a: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</a:t>
                </a:r>
                <a:r>
                  <a:rPr lang="ru-RU" sz="36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(х + 2) – 1(х + 2) = 0</a:t>
                </a: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(х + 2)(х - 1)(х + 1) = 0</a:t>
                </a: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 = -2, х = 1, х = -1.</a:t>
                </a:r>
              </a:p>
              <a:p>
                <a:pPr marL="0" indent="0">
                  <a:buNone/>
                </a:pPr>
                <a:r>
                  <a:rPr lang="ru-RU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Ответ</a:t>
                </a:r>
                <a:r>
                  <a:rPr lang="ru-RU" sz="3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 </a:t>
                </a:r>
                <a:r>
                  <a:rPr lang="ru-RU" sz="3600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endPara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064896" cy="5334892"/>
              </a:xfrm>
              <a:blipFill rotWithShape="1">
                <a:blip r:embed="rId3"/>
                <a:stretch>
                  <a:fillRect l="-21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" y="5229200"/>
            <a:ext cx="1998052" cy="129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Пользователь\Desktop\Ybc7289-bw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566" y="1844824"/>
            <a:ext cx="278156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68144" y="4581127"/>
                <a:ext cx="3275856" cy="950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Вавилонская табличка (около 1800—1600 г. до н. э.) с вычислением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dirty="0" smtClean="0"/>
                  <a:t> ≈</a:t>
                </a:r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581127"/>
                <a:ext cx="3275856" cy="950325"/>
              </a:xfrm>
              <a:prstGeom prst="rect">
                <a:avLst/>
              </a:prstGeom>
              <a:blipFill rotWithShape="1">
                <a:blip r:embed="rId6"/>
                <a:stretch>
                  <a:fillRect l="-1676" t="-3205" b="-96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61" name="Picture 13" descr="C:\Users\Пользователь\Desktop\images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851" y="5531452"/>
            <a:ext cx="2940996" cy="4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6632"/>
                <a:ext cx="6336704" cy="59469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ru-RU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3.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>
                        <m:r>
                          <a:rPr lang="ru-RU" sz="28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ru-RU" sz="28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28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(х+1)</m:t>
                            </m:r>
                          </m:e>
                          <m:sup>
                            <m:r>
                              <a:rPr lang="ru-RU" sz="28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rad>
                  </m:oMath>
                </a14:m>
                <a:r>
                  <a:rPr lang="ru-RU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28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ru-RU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х</m:t>
                    </m:r>
                  </m:oMath>
                </a14:m>
                <a:r>
                  <a:rPr lang="ru-RU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sz="28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8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х+1</m:t>
                          </m:r>
                        </m:e>
                      </m:d>
                      <m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х+ </m:t>
                      </m:r>
                      <m:f>
                        <m:fPr>
                          <m:ctrlPr>
                            <a:rPr lang="ru-RU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ru-RU" sz="28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х+ </m:t>
                              </m:r>
                              <m:f>
                                <m:fPr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≥0,</m:t>
                              </m:r>
                            </m:e>
                            <m:e>
                              <m:d>
                                <m:dPr>
                                  <m:begChr m:val="⌈"/>
                                  <m:endChr m:val=""/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х+1= </m:t>
                                  </m:r>
                                  <m:f>
                                    <m:fPr>
                                      <m:ctrlPr>
                                        <a:rPr lang="ru-RU" sz="2800" b="1" i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800" b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ru-RU" sz="2800" b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х+ </m:t>
                                  </m:r>
                                  <m:f>
                                    <m:fPr>
                                      <m:ctrlPr>
                                        <a:rPr lang="ru-RU" sz="2800" b="1" i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800" b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r>
                                        <a:rPr lang="ru-RU" sz="2800" b="1">
                                          <a:effectLst>
                                            <a:outerShdw blurRad="38100" dist="38100" dir="2700000" algn="tl">
                                              <a:srgbClr val="000000">
                                                <a:alpha val="43137"/>
                                              </a:srgbClr>
                                            </a:outerShdw>
                                          </a:effectLst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,</m:t>
                                  </m:r>
                                </m:e>
                              </m:d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   </m:t>
                              </m:r>
                            </m:e>
                            <m:e>
                              <m:d>
                                <m:dPr>
                                  <m:begChr m:val="⌊"/>
                                  <m:endChr m:val=""/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d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+1= −</m:t>
                              </m:r>
                              <m:f>
                                <m:fPr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х− </m:t>
                              </m:r>
                              <m:f>
                                <m:fPr>
                                  <m:ctrlPr>
                                    <a:rPr lang="ru-RU" sz="28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sz="28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sz="28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,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28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ru-RU" sz="28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х ≥ −5,</m:t>
                            </m:r>
                          </m:e>
                          <m:e>
                            <m:d>
                              <m:dPr>
                                <m:begChr m:val="⌈"/>
                                <m:endChr m:val=""/>
                                <m:ctrlPr>
                                  <a:rPr lang="ru-RU" sz="2800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ru-RU" sz="2800" b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х=1    </m:t>
                                </m:r>
                              </m:e>
                            </m:d>
                          </m:e>
                          <m:e>
                            <m:d>
                              <m:dPr>
                                <m:begChr m:val="⌊"/>
                                <m:endChr m:val=""/>
                                <m:ctrlPr>
                                  <a:rPr lang="ru-RU" sz="2800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ru-RU" sz="2800" b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х= −2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r>
                  <a:rPr lang="ru-RU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х = </a:t>
                </a:r>
                <a:r>
                  <a:rPr lang="ru-RU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1, </a:t>
                </a:r>
                <a:r>
                  <a:rPr lang="ru-RU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х = -</a:t>
                </a:r>
                <a:r>
                  <a:rPr lang="ru-RU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</a:p>
              <a:p>
                <a:pPr marL="0" indent="0">
                  <a:buNone/>
                </a:pPr>
                <a:r>
                  <a:rPr lang="ru-RU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Ответ: 2 корня.</a:t>
                </a:r>
                <a:endPara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6632"/>
                <a:ext cx="6336704" cy="5946960"/>
              </a:xfrm>
              <a:blipFill rotWithShape="1">
                <a:blip r:embed="rId3"/>
                <a:stretch>
                  <a:fillRect l="-2115" b="-121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C:\Users\Пользователь\Desktop\Lots_of_math_symbols_and_number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42" y="5445224"/>
            <a:ext cx="1858009" cy="12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ea typeface="+mn-ea"/>
                <a:cs typeface="+mn-cs"/>
              </a:rPr>
              <a:t>Домашнее задание</a:t>
            </a:r>
            <a:endParaRPr lang="ru-RU" sz="3600" b="1" cap="all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33927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              </a:t>
                </a:r>
                <a:r>
                  <a:rPr lang="ru-RU" sz="33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Решите уравнение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3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3300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3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33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ru-RU" sz="33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+х−9 </m:t>
                          </m:r>
                        </m:e>
                      </m:rad>
                      <m:r>
                        <a:rPr lang="ru-RU" sz="33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=1−</m:t>
                      </m:r>
                      <m:sSup>
                        <m:sSupPr>
                          <m:ctrlPr>
                            <a:rPr lang="ru-RU" sz="33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33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х</m:t>
                          </m:r>
                        </m:e>
                        <m:sup>
                          <m:r>
                            <a:rPr lang="ru-RU" sz="33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33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ru-RU" sz="33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(х2 – 9)(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3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3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3−2х</m:t>
                        </m:r>
                      </m:e>
                    </m:rad>
                  </m:oMath>
                </a14:m>
                <a:r>
                  <a:rPr lang="ru-RU" sz="33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– х) = 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sz="33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uncPr>
                      <m:fName>
                        <m:r>
                          <a:rPr lang="ru-RU" sz="33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                       </m:t>
                        </m:r>
                        <m:r>
                          <m:rPr>
                            <m:sty m:val="p"/>
                          </m:rPr>
                          <a:rPr lang="ru-RU" sz="33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ru-RU" sz="33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2х</m:t>
                        </m:r>
                      </m:e>
                    </m:func>
                    <m:rad>
                      <m:radPr>
                        <m:degHide m:val="on"/>
                        <m:ctrlPr>
                          <a:rPr lang="ru-RU" sz="33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300" b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4−</m:t>
                        </m:r>
                        <m:sSup>
                          <m:sSupPr>
                            <m:ctrlPr>
                              <a:rPr lang="ru-RU" sz="33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3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3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33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</m:oMath>
                </a14:m>
                <a:r>
                  <a:rPr lang="ru-RU" sz="33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3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ru-RU" sz="3300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3300" b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ad>
                                <m:radPr>
                                  <m:degHide m:val="on"/>
                                  <m:ctrlPr>
                                    <a:rPr lang="ru-RU" sz="3300" b="1" i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sz="3300" b="1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rad>
                            </m:e>
                          </m:func>
                        </m:num>
                        <m:den>
                          <m:r>
                            <a:rPr lang="ru-RU" sz="3300" b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х</m:t>
                          </m:r>
                        </m:den>
                      </m:f>
                      <m:r>
                        <a:rPr lang="ru-RU" sz="33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33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ru-RU" sz="33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33927"/>
                <a:ext cx="8229600" cy="4525963"/>
              </a:xfrm>
              <a:blipFill rotWithShape="1">
                <a:blip r:embed="rId4"/>
                <a:stretch>
                  <a:fillRect t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25144"/>
            <a:ext cx="3428058" cy="1869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94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361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 Верно ли равенство? </vt:lpstr>
      <vt:lpstr>При каких значениях переменной а имеет смысл выражение? </vt:lpstr>
      <vt:lpstr> Проверка (карточка №2) </vt:lpstr>
      <vt:lpstr> Проверка (карточка №3) 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19</cp:revision>
  <dcterms:modified xsi:type="dcterms:W3CDTF">2016-09-18T17:25:23Z</dcterms:modified>
</cp:coreProperties>
</file>